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3" r:id="rId5"/>
    <p:sldId id="258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6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FEB3B-97B5-423C-A262-5354D4426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132EB3-E6B9-4F7E-A5C7-B7939AF52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AB91D-3E95-4905-A2AB-64DD92711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620E87-608A-4691-AD35-EB219A72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A395-7387-4C1A-9761-1B93BA17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605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83007D-5F28-454C-AF79-F8C5D468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EEE3F4-DA66-4637-BB32-7955F35DB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163CA9-7280-4B46-908B-60EBB6094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7A0067-0F87-4438-8F3F-07556852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E0DDBA-5999-4491-810D-96F6A2C3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4521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712B8F0-D402-41DF-917C-9C6308AF0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3EA027-E638-4841-BFA8-68D93EB4B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BE448A-7498-4CF8-929F-94093DAA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C8B867-3927-45C9-862D-C8EBCD9D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95F352-9A16-4155-9FCA-672DB43F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29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12F15-DB0F-4B60-9AF6-4EDDDA90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19E26-077D-4448-A89E-B2A6690B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07A383-02AB-4A6A-93F6-A5BC5064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330B07-90DC-4FEF-ACC1-47F09C2A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584BC5-A3C4-4AD3-8FB2-223F9D9E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877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DC0D2-3165-43D9-B7D2-9A88ED00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421B7A-F554-4076-8F01-78833E5CC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A3BEB3-5945-46E0-963B-3264C3E3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583C30-7CFD-4165-922E-6C28A0F0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C0CDD1-3E63-437B-8A0D-CE4B4F38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873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3C7EED-D3B0-40BD-8C88-AB2B010F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10D0E8-74AD-4EE0-A472-3A3F22E0C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C00235-3397-4031-BB9A-D83FE8832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ABBA1D-7EA4-4214-9977-9DC477F7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73A9FE-47D8-4496-812A-5FB25D12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F8FEE4-7138-4DDA-8F03-160BE77D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5280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7EE98-9E44-4BB9-853D-128A8748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FE56CF-9F48-44CE-A7C0-0EFC098D1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B38D20-04A8-466E-8ED2-0B1EF3B4B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D7F21E-3559-4740-A521-74CAABE43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78527C-3050-4370-8C5C-556484C67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42A53DA-84E6-4065-9533-7FBC3F4F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BB674-EE8C-40F3-BD16-C0D54B3F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247EA47-1217-4CEB-9C37-6ACE918E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3827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8665F-17A9-4C8D-93F5-FA892E53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EBD02E-F163-4045-92F1-7F90518D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6A54F8-604B-4CC7-A43A-AEC9B989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D77C9E-ABE5-42DC-A1C6-8802F43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1695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06C60C9-61E0-4940-B711-C4246BED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DD4BE9-341A-4AF9-9C64-AFBE9C47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3E516F-211A-4968-8797-A1067693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59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380D2-785C-4F60-9203-55F5BEF6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671056-7C95-4DE2-9FC3-A2F408399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797BECB-5687-468E-81DF-84B7C73DA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BA60EE-BE30-460F-A533-E74C7C2E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DF9D7A-CBEB-4FC7-B42C-830C5107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40DCE2-0D36-467D-BF6C-5CC8B96E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92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50E87-17D8-497E-A710-E6891980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54CEAE-4DFF-43F9-8834-EEF391018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7D2B61-E3DD-41B0-8177-3C34E4C45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06F9DD-264E-4219-9D72-2B8C0299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021C17-AEC6-4232-B7BF-0F13A7A8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067A7C-4A22-4969-9EA6-E9E60B13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313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039537D-9FC0-43A2-816D-B33DBAE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E61EF5-7800-43FC-A6CD-E983E163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048F74-EAC3-4249-8714-0D23E4DB4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C289-303D-4A63-8469-F1AA10EEE503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1F3793-F68D-46F5-ABA8-DD0FCA72F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F33162-729E-4192-AA59-F1768C498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6434-504F-4A4E-8590-17B717740B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2121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397A34-F1AA-4101-8433-033641A9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1122363"/>
            <a:ext cx="11071412" cy="27234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IN" sz="4400" dirty="0"/>
              <a:t>Class 7</a:t>
            </a:r>
            <a:r>
              <a:rPr lang="en-IN" sz="4400" baseline="30000" dirty="0"/>
              <a:t>th</a:t>
            </a:r>
            <a:r>
              <a:rPr lang="en-IN" sz="4400" dirty="0"/>
              <a:t> </a:t>
            </a:r>
            <a:br>
              <a:rPr lang="en-IN" sz="4400" dirty="0"/>
            </a:br>
            <a:r>
              <a:rPr lang="en-IN" sz="4400" dirty="0" smtClean="0"/>
              <a:t>Social Science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en-IN" sz="4400" dirty="0" smtClean="0"/>
              <a:t>Chapter: </a:t>
            </a:r>
            <a:r>
              <a:rPr lang="en-IN" sz="4400" dirty="0"/>
              <a:t>1. </a:t>
            </a:r>
            <a:r>
              <a:rPr lang="en-IN" sz="4400" dirty="0" smtClean="0"/>
              <a:t>Components Of Environment</a:t>
            </a:r>
            <a:r>
              <a:rPr lang="en-IN" sz="4400" dirty="0"/>
              <a:t/>
            </a:r>
            <a:br>
              <a:rPr lang="en-IN" sz="4400" dirty="0"/>
            </a:b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2042027-CBDA-41AF-B808-D98988468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894" y="413992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IN" sz="3200" dirty="0"/>
              <a:t>Prepared by </a:t>
            </a:r>
          </a:p>
          <a:p>
            <a:r>
              <a:rPr lang="en-IN" sz="3200" dirty="0"/>
              <a:t>N.RAJESWARI</a:t>
            </a:r>
          </a:p>
          <a:p>
            <a:r>
              <a:rPr lang="en-IN" sz="3200" dirty="0"/>
              <a:t>D A V PUBLIC SCHOOL, BERHAMPUR</a:t>
            </a:r>
          </a:p>
        </p:txBody>
      </p:sp>
    </p:spTree>
    <p:extLst>
      <p:ext uri="{BB962C8B-B14F-4D97-AF65-F5344CB8AC3E}">
        <p14:creationId xmlns:p14="http://schemas.microsoft.com/office/powerpoint/2010/main" xmlns="" val="18018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7D477-9473-498A-B34E-EED107754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ATMOSPHERE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633817-1FAA-48AF-9260-F9128F0D8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The literary meaning of atmosphere is the “ sphere of air”.</a:t>
            </a:r>
          </a:p>
          <a:p>
            <a:r>
              <a:rPr lang="en-US" b="1" dirty="0"/>
              <a:t>The gaseous envelope around the earth’s surface consisting of mixture of gases, water vapour&amp; tiny dust particles is called atmosphere.</a:t>
            </a:r>
          </a:p>
          <a:p>
            <a:r>
              <a:rPr lang="en-US" b="1" dirty="0"/>
              <a:t>These gaseous envelope extending about 1,600km above the earth surface.</a:t>
            </a:r>
          </a:p>
          <a:p>
            <a:r>
              <a:rPr lang="en-IN" b="1" dirty="0"/>
              <a:t>It is endless with no visible boundary.</a:t>
            </a:r>
          </a:p>
          <a:p>
            <a:r>
              <a:rPr lang="en-IN" b="1" dirty="0"/>
              <a:t>It is composed of various gases major gases present are; Nitrozen-78%, oxygen-21%, carbon dioxide – 0.03%, helium, ozone, </a:t>
            </a:r>
            <a:r>
              <a:rPr lang="en-IN" b="1" dirty="0" err="1"/>
              <a:t>argon,hydrogen</a:t>
            </a:r>
            <a:r>
              <a:rPr lang="en-IN" b="1" dirty="0"/>
              <a:t>.</a:t>
            </a:r>
          </a:p>
          <a:p>
            <a:r>
              <a:rPr lang="en-IN" b="1" dirty="0" err="1"/>
              <a:t>Ozen</a:t>
            </a:r>
            <a:r>
              <a:rPr lang="en-IN" b="1" dirty="0"/>
              <a:t> layer protects us from harmful ultraviolent rays of the sun.</a:t>
            </a:r>
          </a:p>
          <a:p>
            <a:r>
              <a:rPr lang="en-IN" b="1" dirty="0"/>
              <a:t>It acts as a blanket which prevents the earth from becoming the earth too hot during day &amp; too cold during night.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7380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11DE9-4C64-43BB-A257-687B1D1A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Among four major elements of environment , atmosphere is the most dynamic in nature. </a:t>
            </a:r>
            <a:br>
              <a:rPr lang="en-US" sz="2800" b="1" dirty="0"/>
            </a:br>
            <a:r>
              <a:rPr lang="en-US" sz="2800" b="1" dirty="0"/>
              <a:t>Changes occur not only from one season to another but also within a short period.</a:t>
            </a:r>
            <a:endParaRPr lang="en-IN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3D121-E37A-469C-9740-7064687C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    BIOSPHERE     </a:t>
            </a:r>
          </a:p>
          <a:p>
            <a:r>
              <a:rPr lang="en-US" dirty="0"/>
              <a:t>It refers to the “sphere of life”.</a:t>
            </a:r>
          </a:p>
          <a:p>
            <a:r>
              <a:rPr lang="en-US" dirty="0"/>
              <a:t>It is a narrow zone of the earth where land, water &amp; air interact with each other to support life. </a:t>
            </a:r>
          </a:p>
          <a:p>
            <a:r>
              <a:rPr lang="en-US" dirty="0"/>
              <a:t>It consist of plant  &amp; animal kingdom together.</a:t>
            </a:r>
          </a:p>
          <a:p>
            <a:r>
              <a:rPr lang="en-US" dirty="0"/>
              <a:t>It consists of the entire Earth where all ecosystems function.</a:t>
            </a:r>
          </a:p>
          <a:p>
            <a:r>
              <a:rPr lang="en-US" dirty="0"/>
              <a:t>It is surrounded by the hydrosphere, the lithosphere  &amp; the Atmosphere.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550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1C8408-3915-4EF7-8D2B-E4E3B44B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62053-4C4B-418B-9FC1-81E206629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The earth is full of diversities. There is a diversity in land, soil, plants &amp; animals.</a:t>
            </a:r>
          </a:p>
          <a:p>
            <a:r>
              <a:rPr lang="en-US" b="1" dirty="0"/>
              <a:t>This process of diversification has occurred largely over a long period of time resulting in the emergence of new species of </a:t>
            </a:r>
            <a:r>
              <a:rPr lang="en-US" b="1" dirty="0" err="1"/>
              <a:t>plants&amp;animals</a:t>
            </a:r>
            <a:r>
              <a:rPr lang="en-US" b="1" dirty="0"/>
              <a:t>. </a:t>
            </a:r>
          </a:p>
          <a:p>
            <a:r>
              <a:rPr lang="en-US" b="1" dirty="0"/>
              <a:t>These changes create biodiversity on the EARTH.</a:t>
            </a:r>
          </a:p>
          <a:p>
            <a:r>
              <a:rPr lang="en-US" b="1" dirty="0"/>
              <a:t>The government of India has passed the wildlife Protection Act 1972 to protect &amp; conserve this BIODIVERSITY.</a:t>
            </a:r>
          </a:p>
          <a:p>
            <a:r>
              <a:rPr lang="en-US" b="1" dirty="0"/>
              <a:t>Under this Act pouching (Illegal hunting or capturing) &amp; hunting are prohibited. Violation of this Act is a punishable.</a:t>
            </a:r>
          </a:p>
          <a:p>
            <a:r>
              <a:rPr lang="en-US" b="1" dirty="0"/>
              <a:t>Presently , there are 102 National parks &amp; 515 wildlife Sanctuaries in INDIA.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2818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F05872-4A59-46A6-B9FE-944FE635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41" y="431501"/>
            <a:ext cx="11305540" cy="6197599"/>
          </a:xfrm>
        </p:spPr>
        <p:txBody>
          <a:bodyPr>
            <a:normAutofit/>
          </a:bodyPr>
          <a:lstStyle/>
          <a:p>
            <a:r>
              <a:rPr lang="en-US" dirty="0"/>
              <a:t>Human beings, as an important part of the environment , are well-equipped to exploit, consume or utilize different plants&amp; animals.</a:t>
            </a:r>
          </a:p>
          <a:p>
            <a:r>
              <a:rPr lang="en-US" dirty="0"/>
              <a:t>It is the need of the present times that we should live in harmony with our surroundings &amp; maintain   balance between natural &amp; human environment. Resources to be used wisely &amp; should be preserved for feature.</a:t>
            </a:r>
          </a:p>
          <a:p>
            <a:r>
              <a:rPr lang="en-US" b="1" dirty="0"/>
              <a:t>Key words to remember</a:t>
            </a:r>
            <a:r>
              <a:rPr lang="en-US" dirty="0"/>
              <a:t>;</a:t>
            </a:r>
          </a:p>
          <a:p>
            <a:r>
              <a:rPr lang="en-US" u="sng" dirty="0"/>
              <a:t>Biodiversity </a:t>
            </a:r>
            <a:r>
              <a:rPr lang="en-US" dirty="0"/>
              <a:t>; it is a variety of life on the earth comprising  </a:t>
            </a:r>
            <a:r>
              <a:rPr lang="en-US" dirty="0" err="1"/>
              <a:t>plants,animals</a:t>
            </a:r>
            <a:r>
              <a:rPr lang="en-US" dirty="0"/>
              <a:t>&amp; micro-organisms.</a:t>
            </a:r>
          </a:p>
          <a:p>
            <a:r>
              <a:rPr lang="en-IN" u="sng" dirty="0"/>
              <a:t>Microbes; </a:t>
            </a:r>
            <a:r>
              <a:rPr lang="en-IN" dirty="0"/>
              <a:t>very small organisms.</a:t>
            </a:r>
          </a:p>
          <a:p>
            <a:r>
              <a:rPr lang="en-IN" u="sng" dirty="0"/>
              <a:t>National parks</a:t>
            </a:r>
            <a:r>
              <a:rPr lang="en-IN" dirty="0"/>
              <a:t>: A well demarcated reserved area for the protection of wildlife.</a:t>
            </a:r>
          </a:p>
          <a:p>
            <a:r>
              <a:rPr lang="en-IN" u="sng" dirty="0"/>
              <a:t>Wildlife sanctuary; </a:t>
            </a:r>
            <a:r>
              <a:rPr lang="en-IN" dirty="0"/>
              <a:t>A geographical area meant for the conservation of biodiversity.</a:t>
            </a:r>
          </a:p>
          <a:p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xmlns="" val="24891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DAFC12-85D3-41F5-9D9C-B2EA512FC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59" y="481665"/>
            <a:ext cx="10515600" cy="6055995"/>
          </a:xfrm>
        </p:spPr>
        <p:txBody>
          <a:bodyPr/>
          <a:lstStyle/>
          <a:p>
            <a:r>
              <a:rPr lang="en-US" dirty="0"/>
              <a:t>The world Environment Day is celebrated on 5</a:t>
            </a:r>
            <a:r>
              <a:rPr lang="en-US" baseline="30000" dirty="0"/>
              <a:t>th</a:t>
            </a:r>
            <a:r>
              <a:rPr lang="en-US" dirty="0"/>
              <a:t> of June, every year.</a:t>
            </a:r>
          </a:p>
          <a:p>
            <a:r>
              <a:rPr lang="en-US" dirty="0"/>
              <a:t>The world Water Day is celebrated on 22</a:t>
            </a:r>
            <a:r>
              <a:rPr lang="en-US" baseline="30000" dirty="0"/>
              <a:t>nd</a:t>
            </a:r>
            <a:r>
              <a:rPr lang="en-US" dirty="0"/>
              <a:t> March every day.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LEARN THE FOLLOWING QUESTIONS AND ANSWERS-</a:t>
            </a:r>
          </a:p>
          <a:p>
            <a:pPr marL="0" indent="0">
              <a:buNone/>
            </a:pPr>
            <a:r>
              <a:rPr lang="en-US" dirty="0"/>
              <a:t>1.DEFINE ENVIRONMENT.</a:t>
            </a:r>
          </a:p>
          <a:p>
            <a:pPr marL="0" indent="0">
              <a:buNone/>
            </a:pPr>
            <a:r>
              <a:rPr lang="en-US" dirty="0"/>
              <a:t>ANS. Whatever we see in our surroundings that is environment.</a:t>
            </a:r>
          </a:p>
          <a:p>
            <a:pPr marL="0" indent="0">
              <a:buNone/>
            </a:pPr>
            <a:r>
              <a:rPr lang="en-US" dirty="0"/>
              <a:t>Environment is our basic life supporting system.</a:t>
            </a:r>
          </a:p>
          <a:p>
            <a:pPr marL="0" indent="0">
              <a:buNone/>
            </a:pPr>
            <a:r>
              <a:rPr lang="en-US" dirty="0"/>
              <a:t>It provides the air we breathe, water we drink, the food we eat and the land were we live.</a:t>
            </a:r>
          </a:p>
          <a:p>
            <a:pPr marL="0" indent="0">
              <a:buNone/>
            </a:pPr>
            <a:r>
              <a:rPr lang="en-US" dirty="0"/>
              <a:t>2.WHAT IS HYDROSPHERE?NAME ITS DIFFERENT COMPONENTS.</a:t>
            </a:r>
          </a:p>
          <a:p>
            <a:pPr marL="0" indent="0">
              <a:buNone/>
            </a:pPr>
            <a:r>
              <a:rPr lang="en-US" dirty="0" err="1"/>
              <a:t>ANS.The</a:t>
            </a:r>
            <a:r>
              <a:rPr lang="en-US" dirty="0"/>
              <a:t> hydrosphere is water found </a:t>
            </a:r>
            <a:r>
              <a:rPr lang="en-US" dirty="0" err="1"/>
              <a:t>on,under</a:t>
            </a:r>
            <a:r>
              <a:rPr lang="en-US" dirty="0"/>
              <a:t> or over the surface of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earth.The</a:t>
            </a:r>
            <a:r>
              <a:rPr lang="en-US" dirty="0"/>
              <a:t> different components are-</a:t>
            </a:r>
            <a:r>
              <a:rPr lang="en-US" dirty="0" err="1"/>
              <a:t>lakes,rivers,oceans,etc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0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702EF-AE1B-4C23-AE56-A112211D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01FF0D-EE5B-40B2-B23D-BD31ACC22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3.WHAT IS THE SIGNIFICANCE OF OXYGEN IN AIR?</a:t>
            </a:r>
          </a:p>
          <a:p>
            <a:pPr marL="0" indent="0">
              <a:buNone/>
            </a:pPr>
            <a:r>
              <a:rPr lang="en-US" dirty="0"/>
              <a:t>ANS</a:t>
            </a:r>
            <a:r>
              <a:rPr lang="en-US" dirty="0" smtClean="0"/>
              <a:t>. The </a:t>
            </a:r>
            <a:r>
              <a:rPr lang="en-US" dirty="0"/>
              <a:t>oxygen is the second most plentiful gas in the air. Humans and animals take oxygen from the air. Green plants produce oxygen during </a:t>
            </a:r>
            <a:r>
              <a:rPr lang="en-US" dirty="0" smtClean="0"/>
              <a:t>photosynthesis.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Draw a coloured diagram showing different sphere of the environment in the Geography notebook.</a:t>
            </a:r>
          </a:p>
        </p:txBody>
      </p:sp>
    </p:spTree>
    <p:extLst>
      <p:ext uri="{BB962C8B-B14F-4D97-AF65-F5344CB8AC3E}">
        <p14:creationId xmlns:p14="http://schemas.microsoft.com/office/powerpoint/2010/main" xmlns="" val="10745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0802D9-1150-4DBE-8EA8-69B0C378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Fill in the blanks:-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4D5F2C-2A3C-430D-A1FF-6DFE1813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1153272"/>
            <a:ext cx="110490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only planet in our solar system where life exists.___________.</a:t>
            </a:r>
          </a:p>
          <a:p>
            <a:pPr marL="514350" indent="-514350">
              <a:buAutoNum type="arabicPeriod"/>
            </a:pPr>
            <a:r>
              <a:rPr lang="en-US" dirty="0"/>
              <a:t>The uppermost part of the Lithosphere which is rich in silica &amp; </a:t>
            </a:r>
            <a:r>
              <a:rPr lang="en-US" dirty="0" err="1"/>
              <a:t>aluminium</a:t>
            </a:r>
            <a:r>
              <a:rPr lang="en-US" dirty="0"/>
              <a:t>.___________.</a:t>
            </a:r>
          </a:p>
          <a:p>
            <a:pPr marL="514350" indent="-514350">
              <a:buAutoNum type="arabicPeriod"/>
            </a:pPr>
            <a:r>
              <a:rPr lang="en-US" dirty="0"/>
              <a:t>The sphere of air that envelope the earth________.</a:t>
            </a:r>
          </a:p>
          <a:p>
            <a:pPr marL="514350" indent="-514350">
              <a:buAutoNum type="arabicPeriod"/>
            </a:pPr>
            <a:r>
              <a:rPr lang="en-US" dirty="0"/>
              <a:t>In which year was the wildlife Protection Act passed in India?_____________.</a:t>
            </a:r>
          </a:p>
          <a:p>
            <a:pPr marL="514350" indent="-514350">
              <a:buAutoNum type="arabicPeriod"/>
            </a:pPr>
            <a:r>
              <a:rPr lang="en-US" dirty="0"/>
              <a:t>The solid hard top layer of the earth is ___________.</a:t>
            </a:r>
          </a:p>
          <a:p>
            <a:pPr marL="514350" indent="-514350">
              <a:buAutoNum type="arabicPeriod"/>
            </a:pPr>
            <a:r>
              <a:rPr lang="en-US" dirty="0"/>
              <a:t>The domain of water is referred to as ____________.</a:t>
            </a:r>
          </a:p>
          <a:p>
            <a:pPr marL="514350" indent="-514350">
              <a:buAutoNum type="arabicPeriod"/>
            </a:pPr>
            <a:r>
              <a:rPr lang="en-US" dirty="0"/>
              <a:t>On ________every year world environment Day celebrated.</a:t>
            </a:r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457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B67CF8-7F9B-48DE-88D3-62E828D2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ENVIRONMENT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349637-5213-4798-88FF-86FF8EFA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Whatever we see in our surroundings that is “environment”.</a:t>
            </a:r>
          </a:p>
          <a:p>
            <a:pPr marL="0" indent="0" algn="ctr">
              <a:buNone/>
            </a:pPr>
            <a:r>
              <a:rPr lang="en-US" sz="4400" b="1" dirty="0"/>
              <a:t>Environment is our basic life supporting system.</a:t>
            </a:r>
          </a:p>
          <a:p>
            <a:pPr marL="0" indent="0" algn="ctr">
              <a:buNone/>
            </a:pPr>
            <a:r>
              <a:rPr lang="en-US" sz="4400" b="1" dirty="0"/>
              <a:t>It provides the air we breathe, water we drink, the food we eat and the land were we live.</a:t>
            </a:r>
          </a:p>
          <a:p>
            <a:pPr algn="ctr"/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94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376DC-F3F0-44AA-8DA7-4FAD8CC2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FB39576-B3DD-4A13-B567-49F05B0F4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365" y="365125"/>
            <a:ext cx="11716869" cy="5811838"/>
          </a:xfrm>
        </p:spPr>
      </p:pic>
    </p:spTree>
    <p:extLst>
      <p:ext uri="{BB962C8B-B14F-4D97-AF65-F5344CB8AC3E}">
        <p14:creationId xmlns:p14="http://schemas.microsoft.com/office/powerpoint/2010/main" xmlns="" val="31282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D79D1-05F0-4E1B-9FED-01A7A39B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399"/>
            <a:ext cx="11887199" cy="63852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5D3325C9-9A7A-4686-B03B-F3AEC6EA792E}"/>
              </a:ext>
            </a:extLst>
          </p:cNvPr>
          <p:cNvSpPr/>
          <p:nvPr/>
        </p:nvSpPr>
        <p:spPr>
          <a:xfrm>
            <a:off x="1981199" y="2810934"/>
            <a:ext cx="2379133" cy="846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Components of environment</a:t>
            </a:r>
            <a:endParaRPr lang="en-IN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FEF14F7-36F3-4215-8F9D-D7931E65117F}"/>
              </a:ext>
            </a:extLst>
          </p:cNvPr>
          <p:cNvCxnSpPr>
            <a:cxnSpLocks/>
          </p:cNvCxnSpPr>
          <p:nvPr/>
        </p:nvCxnSpPr>
        <p:spPr>
          <a:xfrm flipV="1">
            <a:off x="4360332" y="2527036"/>
            <a:ext cx="1066801" cy="4701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A1177F42-85B8-46D5-B03A-2D45FCA2F30E}"/>
              </a:ext>
            </a:extLst>
          </p:cNvPr>
          <p:cNvCxnSpPr>
            <a:cxnSpLocks/>
          </p:cNvCxnSpPr>
          <p:nvPr/>
        </p:nvCxnSpPr>
        <p:spPr>
          <a:xfrm>
            <a:off x="4360332" y="34290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74326CB-ADA7-4AD4-9BC4-C474A49F4E26}"/>
              </a:ext>
            </a:extLst>
          </p:cNvPr>
          <p:cNvCxnSpPr>
            <a:cxnSpLocks/>
          </p:cNvCxnSpPr>
          <p:nvPr/>
        </p:nvCxnSpPr>
        <p:spPr>
          <a:xfrm>
            <a:off x="4343400" y="3522135"/>
            <a:ext cx="1202265" cy="14747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9010CFE-0C8B-43CF-A67A-3CC5FAD3D6B5}"/>
              </a:ext>
            </a:extLst>
          </p:cNvPr>
          <p:cNvSpPr/>
          <p:nvPr/>
        </p:nvSpPr>
        <p:spPr>
          <a:xfrm>
            <a:off x="5486400" y="2278990"/>
            <a:ext cx="1371600" cy="4701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natural</a:t>
            </a:r>
            <a:endParaRPr lang="en-IN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522EEF6-7A4C-4F9A-BFAA-90CCE2DC22AE}"/>
              </a:ext>
            </a:extLst>
          </p:cNvPr>
          <p:cNvCxnSpPr>
            <a:cxnSpLocks/>
          </p:cNvCxnSpPr>
          <p:nvPr/>
        </p:nvCxnSpPr>
        <p:spPr>
          <a:xfrm flipV="1">
            <a:off x="6815665" y="2144053"/>
            <a:ext cx="262468" cy="175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626C1F33-0EE4-4643-A2C4-381EBF43902E}"/>
              </a:ext>
            </a:extLst>
          </p:cNvPr>
          <p:cNvCxnSpPr>
            <a:cxnSpLocks/>
          </p:cNvCxnSpPr>
          <p:nvPr/>
        </p:nvCxnSpPr>
        <p:spPr>
          <a:xfrm flipV="1">
            <a:off x="6819897" y="2523090"/>
            <a:ext cx="262466" cy="12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C6A18A48-B43F-4A31-8947-522BAEAD6498}"/>
              </a:ext>
            </a:extLst>
          </p:cNvPr>
          <p:cNvCxnSpPr>
            <a:cxnSpLocks/>
          </p:cNvCxnSpPr>
          <p:nvPr/>
        </p:nvCxnSpPr>
        <p:spPr>
          <a:xfrm>
            <a:off x="6879166" y="2762118"/>
            <a:ext cx="198967" cy="1334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C637E61-91A4-44FC-AEC5-DAD332454ED1}"/>
              </a:ext>
            </a:extLst>
          </p:cNvPr>
          <p:cNvSpPr/>
          <p:nvPr/>
        </p:nvSpPr>
        <p:spPr>
          <a:xfrm>
            <a:off x="7078131" y="1884151"/>
            <a:ext cx="1320800" cy="3069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land</a:t>
            </a:r>
            <a:endParaRPr lang="en-IN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1C96337-9C3A-46D4-92E2-F235CE3E5375}"/>
              </a:ext>
            </a:extLst>
          </p:cNvPr>
          <p:cNvSpPr/>
          <p:nvPr/>
        </p:nvSpPr>
        <p:spPr>
          <a:xfrm>
            <a:off x="7078131" y="2268402"/>
            <a:ext cx="1312335" cy="2708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water</a:t>
            </a:r>
            <a:endParaRPr lang="en-IN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9AB041D-6333-44EF-926A-BB09866552A2}"/>
              </a:ext>
            </a:extLst>
          </p:cNvPr>
          <p:cNvSpPr/>
          <p:nvPr/>
        </p:nvSpPr>
        <p:spPr>
          <a:xfrm>
            <a:off x="7069666" y="2618330"/>
            <a:ext cx="1320800" cy="2579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Air</a:t>
            </a:r>
            <a:endParaRPr lang="en-IN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2071A13-B3B0-4579-8F53-724E2E45B9E8}"/>
              </a:ext>
            </a:extLst>
          </p:cNvPr>
          <p:cNvSpPr/>
          <p:nvPr/>
        </p:nvSpPr>
        <p:spPr>
          <a:xfrm>
            <a:off x="5350932" y="3429001"/>
            <a:ext cx="1490138" cy="364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Human</a:t>
            </a:r>
            <a:endParaRPr lang="en-IN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957BC951-9728-435F-BB37-2237A47A645B}"/>
              </a:ext>
            </a:extLst>
          </p:cNvPr>
          <p:cNvCxnSpPr>
            <a:cxnSpLocks/>
          </p:cNvCxnSpPr>
          <p:nvPr/>
        </p:nvCxnSpPr>
        <p:spPr>
          <a:xfrm flipV="1">
            <a:off x="6697133" y="3350421"/>
            <a:ext cx="381000" cy="75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D106FC87-2283-4C8B-807C-0B23248D9B92}"/>
              </a:ext>
            </a:extLst>
          </p:cNvPr>
          <p:cNvSpPr/>
          <p:nvPr/>
        </p:nvSpPr>
        <p:spPr>
          <a:xfrm>
            <a:off x="7078133" y="3254379"/>
            <a:ext cx="1320800" cy="2547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Family</a:t>
            </a:r>
            <a:endParaRPr lang="en-IN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16A4C26-40D6-476E-BCAA-61AA1D76DA85}"/>
              </a:ext>
            </a:extLst>
          </p:cNvPr>
          <p:cNvSpPr/>
          <p:nvPr/>
        </p:nvSpPr>
        <p:spPr>
          <a:xfrm>
            <a:off x="7078131" y="3603477"/>
            <a:ext cx="1320800" cy="2824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Community</a:t>
            </a:r>
            <a:endParaRPr lang="en-IN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1F40158B-54E4-43DF-98B3-0A4D4DB3CBFE}"/>
              </a:ext>
            </a:extLst>
          </p:cNvPr>
          <p:cNvSpPr/>
          <p:nvPr/>
        </p:nvSpPr>
        <p:spPr>
          <a:xfrm>
            <a:off x="7078131" y="3973487"/>
            <a:ext cx="1320800" cy="30691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Religion</a:t>
            </a:r>
            <a:endParaRPr lang="en-IN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3D166E68-8B9B-4E4F-9D06-2D73511DE476}"/>
              </a:ext>
            </a:extLst>
          </p:cNvPr>
          <p:cNvSpPr/>
          <p:nvPr/>
        </p:nvSpPr>
        <p:spPr>
          <a:xfrm>
            <a:off x="7078131" y="4363666"/>
            <a:ext cx="1320800" cy="28244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Education</a:t>
            </a:r>
            <a:endParaRPr lang="en-IN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497A086A-F11E-44D8-AAA6-820F8F4006F9}"/>
              </a:ext>
            </a:extLst>
          </p:cNvPr>
          <p:cNvCxnSpPr>
            <a:cxnSpLocks/>
          </p:cNvCxnSpPr>
          <p:nvPr/>
        </p:nvCxnSpPr>
        <p:spPr>
          <a:xfrm>
            <a:off x="6858000" y="3736664"/>
            <a:ext cx="2285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8819D32C-A345-4461-B03F-C68CB241FCB1}"/>
              </a:ext>
            </a:extLst>
          </p:cNvPr>
          <p:cNvCxnSpPr/>
          <p:nvPr/>
        </p:nvCxnSpPr>
        <p:spPr>
          <a:xfrm>
            <a:off x="6697133" y="3804074"/>
            <a:ext cx="313266" cy="327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2B0C2B79-C6DC-42DE-BB03-63AE04E7BB40}"/>
              </a:ext>
            </a:extLst>
          </p:cNvPr>
          <p:cNvCxnSpPr/>
          <p:nvPr/>
        </p:nvCxnSpPr>
        <p:spPr>
          <a:xfrm>
            <a:off x="6536267" y="3793065"/>
            <a:ext cx="474132" cy="570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7C91DFC8-0B40-471A-923D-54AD2AB55E5F}"/>
              </a:ext>
            </a:extLst>
          </p:cNvPr>
          <p:cNvSpPr/>
          <p:nvPr/>
        </p:nvSpPr>
        <p:spPr>
          <a:xfrm>
            <a:off x="5332305" y="4996861"/>
            <a:ext cx="1452033" cy="36406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Human made</a:t>
            </a:r>
            <a:endParaRPr lang="en-IN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340F172-BD73-4FF7-8E37-827D979C4B99}"/>
              </a:ext>
            </a:extLst>
          </p:cNvPr>
          <p:cNvSpPr/>
          <p:nvPr/>
        </p:nvSpPr>
        <p:spPr>
          <a:xfrm>
            <a:off x="7086596" y="4855640"/>
            <a:ext cx="1320800" cy="2824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Road</a:t>
            </a:r>
            <a:endParaRPr lang="en-IN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4702BF31-7FA3-4A83-8B28-3C05F52AACED}"/>
              </a:ext>
            </a:extLst>
          </p:cNvPr>
          <p:cNvSpPr/>
          <p:nvPr/>
        </p:nvSpPr>
        <p:spPr>
          <a:xfrm>
            <a:off x="7086595" y="5247788"/>
            <a:ext cx="1303871" cy="2930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Buildings</a:t>
            </a:r>
            <a:endParaRPr lang="en-IN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1B869FBC-DABE-4D66-8BE1-1BF199737ACE}"/>
              </a:ext>
            </a:extLst>
          </p:cNvPr>
          <p:cNvSpPr/>
          <p:nvPr/>
        </p:nvSpPr>
        <p:spPr>
          <a:xfrm>
            <a:off x="7078131" y="5650543"/>
            <a:ext cx="1329265" cy="29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Parks</a:t>
            </a:r>
            <a:endParaRPr lang="en-IN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E1D6F931-22FC-4311-B916-27ABE3C3BE70}"/>
              </a:ext>
            </a:extLst>
          </p:cNvPr>
          <p:cNvSpPr/>
          <p:nvPr/>
        </p:nvSpPr>
        <p:spPr>
          <a:xfrm>
            <a:off x="7078131" y="6054821"/>
            <a:ext cx="1329265" cy="2930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Bridges</a:t>
            </a:r>
            <a:endParaRPr lang="en-IN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9076D091-51DD-4547-97C9-C16114266093}"/>
              </a:ext>
            </a:extLst>
          </p:cNvPr>
          <p:cNvCxnSpPr>
            <a:cxnSpLocks/>
          </p:cNvCxnSpPr>
          <p:nvPr/>
        </p:nvCxnSpPr>
        <p:spPr>
          <a:xfrm flipV="1">
            <a:off x="6815665" y="4996861"/>
            <a:ext cx="254001" cy="6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B454D740-B320-456E-92AF-B39BA4297575}"/>
              </a:ext>
            </a:extLst>
          </p:cNvPr>
          <p:cNvCxnSpPr>
            <a:cxnSpLocks/>
          </p:cNvCxnSpPr>
          <p:nvPr/>
        </p:nvCxnSpPr>
        <p:spPr>
          <a:xfrm>
            <a:off x="6808466" y="5247788"/>
            <a:ext cx="261200" cy="113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D4CB368F-8DB3-4054-9B73-364356482450}"/>
              </a:ext>
            </a:extLst>
          </p:cNvPr>
          <p:cNvCxnSpPr>
            <a:cxnSpLocks/>
          </p:cNvCxnSpPr>
          <p:nvPr/>
        </p:nvCxnSpPr>
        <p:spPr>
          <a:xfrm>
            <a:off x="6697133" y="5360925"/>
            <a:ext cx="372533" cy="336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6ECFFB6D-9A89-4973-A099-C09B0844FC38}"/>
              </a:ext>
            </a:extLst>
          </p:cNvPr>
          <p:cNvCxnSpPr/>
          <p:nvPr/>
        </p:nvCxnSpPr>
        <p:spPr>
          <a:xfrm>
            <a:off x="6536267" y="5394312"/>
            <a:ext cx="533399" cy="660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96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26E8B-A193-411C-8AE9-B0A5F1A0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FDE8D1F-747C-4405-8716-F1179CFF0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047" y="304800"/>
            <a:ext cx="11689977" cy="5838297"/>
          </a:xfrm>
        </p:spPr>
      </p:pic>
    </p:spTree>
    <p:extLst>
      <p:ext uri="{BB962C8B-B14F-4D97-AF65-F5344CB8AC3E}">
        <p14:creationId xmlns:p14="http://schemas.microsoft.com/office/powerpoint/2010/main" xmlns="" val="8072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A71A1-3895-46C4-B444-400E9D18D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18" y="359784"/>
            <a:ext cx="10515600" cy="5404803"/>
          </a:xfrm>
        </p:spPr>
        <p:txBody>
          <a:bodyPr>
            <a:noAutofit/>
          </a:bodyPr>
          <a:lstStyle/>
          <a:p>
            <a:r>
              <a:rPr lang="en-US" sz="3200" b="1" dirty="0"/>
              <a:t>The two components of the natural environment </a:t>
            </a:r>
            <a:r>
              <a:rPr lang="en-US" sz="3200" b="1" dirty="0" err="1"/>
              <a:t>i.e</a:t>
            </a:r>
            <a:r>
              <a:rPr lang="en-US" sz="3200" b="1" dirty="0"/>
              <a:t> physical and biological are largely interdependent and cannot be separated.</a:t>
            </a:r>
          </a:p>
          <a:p>
            <a:r>
              <a:rPr lang="en-US" sz="3200" b="1" dirty="0"/>
              <a:t>Any major change in the physical environment is bound to bring a change in the accompanying biological environment.</a:t>
            </a:r>
          </a:p>
          <a:p>
            <a:r>
              <a:rPr lang="en-US" sz="3200" b="1" dirty="0"/>
              <a:t>The change can be sudden or gradual for ex: the development of soil takes years together and cannot be visualized through our sense.</a:t>
            </a:r>
          </a:p>
          <a:p>
            <a:r>
              <a:rPr lang="en-US" sz="3200" b="1" dirty="0"/>
              <a:t>On the other hand, some changes are very sudden like the changes brought about by the occurrence of an earthquake or volcano etc.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046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A4D52-30CE-41F8-BA51-176F641B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Arial Black" panose="020B0A04020102020204" pitchFamily="34" charset="0"/>
              </a:rPr>
              <a:t>Four spheres of earth:</a:t>
            </a:r>
            <a:endParaRPr lang="en-IN" b="1" u="sng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734CC-4EAB-40BC-BAE2-8660D72B6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natural environment can be broadly divided in four spheres :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8A74441-35BE-4FD1-8F0F-9171A8171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772" y="2397761"/>
            <a:ext cx="6797040" cy="39141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008FD0-C0F5-4AAB-A40F-2FCF3D2B23F5}"/>
              </a:ext>
            </a:extLst>
          </p:cNvPr>
          <p:cNvSpPr/>
          <p:nvPr/>
        </p:nvSpPr>
        <p:spPr>
          <a:xfrm>
            <a:off x="0" y="2943543"/>
            <a:ext cx="23947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Biosphere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04ED352-6A7C-4CA7-B36A-562651FE9361}"/>
              </a:ext>
            </a:extLst>
          </p:cNvPr>
          <p:cNvSpPr/>
          <p:nvPr/>
        </p:nvSpPr>
        <p:spPr>
          <a:xfrm>
            <a:off x="232784" y="4781173"/>
            <a:ext cx="20820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lithosp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CD6F591-7EC0-451C-A9B3-3FDAFDE0C1B7}"/>
              </a:ext>
            </a:extLst>
          </p:cNvPr>
          <p:cNvSpPr/>
          <p:nvPr/>
        </p:nvSpPr>
        <p:spPr>
          <a:xfrm>
            <a:off x="9191812" y="2851528"/>
            <a:ext cx="23287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Hydrosphere</a:t>
            </a:r>
            <a:endParaRPr lang="en-US" sz="32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A6FE419-98E8-41D5-AD7F-55FFEB06A153}"/>
              </a:ext>
            </a:extLst>
          </p:cNvPr>
          <p:cNvSpPr/>
          <p:nvPr/>
        </p:nvSpPr>
        <p:spPr>
          <a:xfrm>
            <a:off x="9240222" y="4778316"/>
            <a:ext cx="2231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Atmosphere</a:t>
            </a:r>
          </a:p>
        </p:txBody>
      </p:sp>
    </p:spTree>
    <p:extLst>
      <p:ext uri="{BB962C8B-B14F-4D97-AF65-F5344CB8AC3E}">
        <p14:creationId xmlns:p14="http://schemas.microsoft.com/office/powerpoint/2010/main" xmlns="" val="2607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E1C26-A5BC-4FE5-9B90-48C1C02F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LITHOSPHERE-</a:t>
            </a:r>
            <a:endParaRPr lang="en-IN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E4DE98-AFC6-41E5-968B-DF3A99E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693400" cy="514096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Literary meaning of lithosphere is ‘the sphere of rocks’.</a:t>
            </a:r>
          </a:p>
          <a:p>
            <a:r>
              <a:rPr lang="en-US" b="1" dirty="0"/>
              <a:t>It is the hard top layer of the earth.</a:t>
            </a:r>
          </a:p>
          <a:p>
            <a:r>
              <a:rPr lang="en-US" b="1" dirty="0"/>
              <a:t>It is made up of rocks and minerals.</a:t>
            </a:r>
          </a:p>
          <a:p>
            <a:r>
              <a:rPr lang="en-US" b="1" dirty="0"/>
              <a:t>It is about 100km thickness. The upper part of lithosphere is composed of rocks rich in SILICA and ALLUMINIUM called SIAL.</a:t>
            </a:r>
          </a:p>
          <a:p>
            <a:r>
              <a:rPr lang="en-US" b="1" dirty="0"/>
              <a:t>Below the </a:t>
            </a:r>
            <a:r>
              <a:rPr lang="en-US" b="1" dirty="0" err="1"/>
              <a:t>sial</a:t>
            </a:r>
            <a:r>
              <a:rPr lang="en-US" b="1" dirty="0"/>
              <a:t> layer the rocks are mainly rich in SILICA and MAGNESIUM are called SIMA which is generally found below the bottom of the ocean basin.</a:t>
            </a:r>
          </a:p>
          <a:p>
            <a:r>
              <a:rPr lang="en-US" b="1" dirty="0"/>
              <a:t>Lithosphere provides us land over which we live.</a:t>
            </a:r>
          </a:p>
          <a:p>
            <a:r>
              <a:rPr lang="en-US" b="1" dirty="0"/>
              <a:t>It provides soil and for the plants and also a source of all mineral the</a:t>
            </a:r>
          </a:p>
          <a:p>
            <a:pPr marL="0" indent="0">
              <a:buNone/>
            </a:pPr>
            <a:r>
              <a:rPr lang="en-US" b="1" dirty="0"/>
              <a:t>   wealth.</a:t>
            </a:r>
          </a:p>
        </p:txBody>
      </p:sp>
    </p:spTree>
    <p:extLst>
      <p:ext uri="{BB962C8B-B14F-4D97-AF65-F5344CB8AC3E}">
        <p14:creationId xmlns:p14="http://schemas.microsoft.com/office/powerpoint/2010/main" xmlns="" val="8353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04756-816F-406F-9919-84A35818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HYDROSPHERE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074071-B501-46D6-B8AD-C5A8D7836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It refers to the “ sphere of water”.</a:t>
            </a:r>
          </a:p>
          <a:p>
            <a:r>
              <a:rPr lang="en-US" b="1" dirty="0"/>
              <a:t>The water bodies on the earth’s surface together form the Hydrosphere. </a:t>
            </a:r>
            <a:r>
              <a:rPr lang="en-US" b="1" dirty="0" err="1"/>
              <a:t>E.g</a:t>
            </a:r>
            <a:r>
              <a:rPr lang="en-US" b="1" dirty="0"/>
              <a:t> Seas &amp; oceans, Rivers, Lakes, Ponds etc.</a:t>
            </a:r>
          </a:p>
          <a:p>
            <a:r>
              <a:rPr lang="en-US" b="1" dirty="0"/>
              <a:t>Earth is also known as WATERY PLANET , because 71% of it’s surface is covered with water. </a:t>
            </a:r>
          </a:p>
          <a:p>
            <a:r>
              <a:rPr lang="en-US" b="1" dirty="0"/>
              <a:t>Water is used for various purposes , </a:t>
            </a:r>
            <a:r>
              <a:rPr lang="en-US" b="1" dirty="0" err="1"/>
              <a:t>i.e</a:t>
            </a:r>
            <a:r>
              <a:rPr lang="en-US" b="1" dirty="0"/>
              <a:t> domestic, agriculture, industries, transportation, generating electricity etc.</a:t>
            </a:r>
          </a:p>
          <a:p>
            <a:r>
              <a:rPr lang="en-US" b="1" dirty="0"/>
              <a:t>The distribution of water is not uniform.</a:t>
            </a:r>
          </a:p>
          <a:p>
            <a:r>
              <a:rPr lang="en-US" b="1" dirty="0"/>
              <a:t>It is estimated that 43% of the total area covered by water lies in the Northern Hemisphere &amp; 57% lies in the Southern Hemisphere.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4618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1052</Words>
  <Application>Microsoft Office PowerPoint</Application>
  <PresentationFormat>Custom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Class 7th  Social Science Chapter: 1. Components Of Environment </vt:lpstr>
      <vt:lpstr>ENVIRONMENT</vt:lpstr>
      <vt:lpstr>Slide 3</vt:lpstr>
      <vt:lpstr>Slide 4</vt:lpstr>
      <vt:lpstr>Slide 5</vt:lpstr>
      <vt:lpstr>Slide 6</vt:lpstr>
      <vt:lpstr>Four spheres of earth:</vt:lpstr>
      <vt:lpstr>LITHOSPHERE-</vt:lpstr>
      <vt:lpstr>HYDROSPHERE</vt:lpstr>
      <vt:lpstr>ATMOSPHERE</vt:lpstr>
      <vt:lpstr>Among four major elements of environment , atmosphere is the most dynamic in nature.  Changes occur not only from one season to another but also within a short period.</vt:lpstr>
      <vt:lpstr>Slide 12</vt:lpstr>
      <vt:lpstr>Slide 13</vt:lpstr>
      <vt:lpstr>Slide 14</vt:lpstr>
      <vt:lpstr>  </vt:lpstr>
      <vt:lpstr>Fill in the blanks:-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Nayayapati Rajeswari</dc:creator>
  <cp:lastModifiedBy>Windows User</cp:lastModifiedBy>
  <cp:revision>48</cp:revision>
  <dcterms:created xsi:type="dcterms:W3CDTF">2020-03-25T00:39:28Z</dcterms:created>
  <dcterms:modified xsi:type="dcterms:W3CDTF">2020-03-29T07:33:17Z</dcterms:modified>
</cp:coreProperties>
</file>